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4" r:id="rId5"/>
    <p:sldId id="262" r:id="rId6"/>
    <p:sldId id="271" r:id="rId7"/>
    <p:sldId id="272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07C1"/>
    <a:srgbClr val="C80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2" autoAdjust="0"/>
    <p:restoredTop sz="94658"/>
  </p:normalViewPr>
  <p:slideViewPr>
    <p:cSldViewPr snapToGrid="0">
      <p:cViewPr varScale="1">
        <p:scale>
          <a:sx n="106" d="100"/>
          <a:sy n="106" d="100"/>
        </p:scale>
        <p:origin x="14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12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2887A55-30B6-B609-940F-33EF6EE24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25836" y="446994"/>
            <a:ext cx="2432651" cy="596401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952318-1468-E06C-478C-A5FAC66A81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04891" y="446994"/>
            <a:ext cx="2432651" cy="596401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EB735D4-45E3-484E-AB1D-642F2235B8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83946" y="446993"/>
            <a:ext cx="2432651" cy="596401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11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D749F63-F5C7-C4D2-CF6A-565E160212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340604"/>
            <a:ext cx="3804870" cy="380487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9966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936C1C-A4E2-0D61-6D51-1993DB0DC3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681" y="551089"/>
            <a:ext cx="10434637" cy="2511425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5442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6A5E376-150B-40BB-D5B9-0803FA1D91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0375" y="446994"/>
            <a:ext cx="4455318" cy="596401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062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A2D414-5692-4D0F-E8F8-D282ED0003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29225" cy="6858001"/>
          </a:xfrm>
          <a:custGeom>
            <a:avLst/>
            <a:gdLst>
              <a:gd name="connsiteX0" fmla="*/ 0 w 5229225"/>
              <a:gd name="connsiteY0" fmla="*/ 0 h 6858001"/>
              <a:gd name="connsiteX1" fmla="*/ 2614613 w 5229225"/>
              <a:gd name="connsiteY1" fmla="*/ 0 h 6858001"/>
              <a:gd name="connsiteX2" fmla="*/ 2819400 w 5229225"/>
              <a:gd name="connsiteY2" fmla="*/ 0 h 6858001"/>
              <a:gd name="connsiteX3" fmla="*/ 5229225 w 5229225"/>
              <a:gd name="connsiteY3" fmla="*/ 0 h 6858001"/>
              <a:gd name="connsiteX4" fmla="*/ 5229225 w 5229225"/>
              <a:gd name="connsiteY4" fmla="*/ 4243388 h 6858001"/>
              <a:gd name="connsiteX5" fmla="*/ 2614612 w 5229225"/>
              <a:gd name="connsiteY5" fmla="*/ 6858001 h 6858001"/>
              <a:gd name="connsiteX6" fmla="*/ 0 w 5229225"/>
              <a:gd name="connsiteY6" fmla="*/ 6858000 h 6858001"/>
              <a:gd name="connsiteX7" fmla="*/ 0 w 5229225"/>
              <a:gd name="connsiteY7" fmla="*/ 6705600 h 6858001"/>
              <a:gd name="connsiteX8" fmla="*/ 0 w 5229225"/>
              <a:gd name="connsiteY8" fmla="*/ 261461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9225" h="6858001">
                <a:moveTo>
                  <a:pt x="0" y="0"/>
                </a:moveTo>
                <a:lnTo>
                  <a:pt x="2614613" y="0"/>
                </a:lnTo>
                <a:lnTo>
                  <a:pt x="2819400" y="0"/>
                </a:lnTo>
                <a:lnTo>
                  <a:pt x="5229225" y="0"/>
                </a:lnTo>
                <a:lnTo>
                  <a:pt x="5229225" y="4243388"/>
                </a:lnTo>
                <a:cubicBezTo>
                  <a:pt x="5229225" y="5687399"/>
                  <a:pt x="4058623" y="6858001"/>
                  <a:pt x="2614612" y="6858001"/>
                </a:cubicBezTo>
                <a:lnTo>
                  <a:pt x="0" y="6858000"/>
                </a:lnTo>
                <a:lnTo>
                  <a:pt x="0" y="6705600"/>
                </a:lnTo>
                <a:lnTo>
                  <a:pt x="0" y="2614613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017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FEDBCDE-5AE2-C208-A89B-E03E3F9483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62800" y="304120"/>
            <a:ext cx="4455318" cy="4125006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1102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BA30724-8550-2229-7D49-08E64FE375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760" y="491706"/>
            <a:ext cx="10778480" cy="328235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60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813947A-9AF4-FDCB-C51B-18FB37B991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359" y="446994"/>
            <a:ext cx="3890576" cy="596401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0122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3639A47-9E71-C7CF-C581-FB39DD11B3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12626" y="1920240"/>
            <a:ext cx="2566748" cy="214990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656228-F1B2-CE8E-F78E-7CF5632D0B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55152" y="2775733"/>
            <a:ext cx="2566748" cy="214990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314BB65-5B34-3CC9-B355-0D2A38C93A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0100" y="2775734"/>
            <a:ext cx="2566748" cy="214990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544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97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5175974A-413A-F958-7B2B-0EAD7FE40624}"/>
              </a:ext>
            </a:extLst>
          </p:cNvPr>
          <p:cNvSpPr/>
          <p:nvPr/>
        </p:nvSpPr>
        <p:spPr>
          <a:xfrm>
            <a:off x="6714308" y="0"/>
            <a:ext cx="5477691" cy="6858000"/>
          </a:xfrm>
          <a:prstGeom prst="parallelogram">
            <a:avLst>
              <a:gd name="adj" fmla="val 31955"/>
            </a:avLst>
          </a:prstGeom>
          <a:gradFill>
            <a:gsLst>
              <a:gs pos="0">
                <a:schemeClr val="accent5"/>
              </a:gs>
              <a:gs pos="49000">
                <a:srgbClr val="8B53CB"/>
              </a:gs>
              <a:gs pos="100000">
                <a:srgbClr val="BD07C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33C9912-CFAB-0E2C-73EE-497C658CF020}"/>
              </a:ext>
            </a:extLst>
          </p:cNvPr>
          <p:cNvSpPr/>
          <p:nvPr/>
        </p:nvSpPr>
        <p:spPr>
          <a:xfrm>
            <a:off x="9919076" y="3543025"/>
            <a:ext cx="2010230" cy="4062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676770F-0B6E-82FE-21C6-444E2A61BB2F}"/>
              </a:ext>
            </a:extLst>
          </p:cNvPr>
          <p:cNvSpPr/>
          <p:nvPr/>
        </p:nvSpPr>
        <p:spPr>
          <a:xfrm>
            <a:off x="9495259" y="4318307"/>
            <a:ext cx="2010230" cy="62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C3752C7-6B6C-AD0D-08F6-223D02F8F9B0}"/>
              </a:ext>
            </a:extLst>
          </p:cNvPr>
          <p:cNvCxnSpPr>
            <a:cxnSpLocks/>
          </p:cNvCxnSpPr>
          <p:nvPr/>
        </p:nvCxnSpPr>
        <p:spPr>
          <a:xfrm>
            <a:off x="810450" y="6221838"/>
            <a:ext cx="6410526" cy="0"/>
          </a:xfrm>
          <a:prstGeom prst="line">
            <a:avLst/>
          </a:prstGeom>
          <a:ln w="22225">
            <a:solidFill>
              <a:srgbClr val="BD07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3CE71A3D-10B9-2C0A-55A3-70A6B2589AD7}"/>
              </a:ext>
            </a:extLst>
          </p:cNvPr>
          <p:cNvSpPr txBox="1">
            <a:spLocks/>
          </p:cNvSpPr>
          <p:nvPr/>
        </p:nvSpPr>
        <p:spPr>
          <a:xfrm>
            <a:off x="5903263" y="2147238"/>
            <a:ext cx="4190712" cy="4190712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CFC77E-C092-3D53-6A88-8E646F89FB97}"/>
              </a:ext>
            </a:extLst>
          </p:cNvPr>
          <p:cNvSpPr txBox="1"/>
          <p:nvPr/>
        </p:nvSpPr>
        <p:spPr>
          <a:xfrm>
            <a:off x="755279" y="2942370"/>
            <a:ext cx="51553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4000" b="1" dirty="0">
                <a:latin typeface="Raleway" panose="020B0003030101060003" pitchFamily="34" charset="0"/>
                <a:ea typeface="Roboto" panose="02000000000000000000" pitchFamily="2" charset="0"/>
              </a:rPr>
              <a:t>WELCOME TO </a:t>
            </a:r>
          </a:p>
          <a:p>
            <a:r>
              <a:rPr lang="id-ID" sz="4000" b="1" dirty="0">
                <a:latin typeface="Raleway" panose="020B0003030101060003" pitchFamily="34" charset="0"/>
                <a:ea typeface="Roboto" panose="02000000000000000000" pitchFamily="2" charset="0"/>
              </a:rPr>
              <a:t>SA DRONE SOCCER </a:t>
            </a:r>
          </a:p>
          <a:p>
            <a:endParaRPr lang="en-ID" sz="4000" b="1" dirty="0">
              <a:latin typeface="Raleway" panose="020B0003030101060003" pitchFamily="34" charset="0"/>
              <a:ea typeface="Roboto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26FADEA-95ED-5227-9732-77571A79E074}"/>
              </a:ext>
            </a:extLst>
          </p:cNvPr>
          <p:cNvSpPr txBox="1"/>
          <p:nvPr/>
        </p:nvSpPr>
        <p:spPr>
          <a:xfrm>
            <a:off x="810450" y="5189139"/>
            <a:ext cx="4647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600" dirty="0"/>
              <a:t>South Africa’s pioneering drone sport, empowering youth through STEAM education and competition.</a:t>
            </a:r>
            <a:endParaRPr lang="en-ID" sz="1600" i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0CD275-7232-92AC-DE03-47CC565EE25A}"/>
              </a:ext>
            </a:extLst>
          </p:cNvPr>
          <p:cNvSpPr txBox="1"/>
          <p:nvPr/>
        </p:nvSpPr>
        <p:spPr>
          <a:xfrm>
            <a:off x="8904231" y="366161"/>
            <a:ext cx="26582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sz="140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www.</a:t>
            </a:r>
            <a:r>
              <a:rPr lang="id-ID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sadronesoccer.com</a:t>
            </a:r>
            <a:endParaRPr lang="en-ID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Placeholder 3" descr="A group of people playing in a red and blue inflatable cage&#10;&#10;AI-generated content may be incorrect.">
            <a:extLst>
              <a:ext uri="{FF2B5EF4-FFF2-40B4-BE49-F238E27FC236}">
                <a16:creationId xmlns:a16="http://schemas.microsoft.com/office/drawing/2014/main" id="{B2F2297D-EDA5-1F5D-3BAE-D531ECC7B4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880" r="12880"/>
          <a:stretch>
            <a:fillRect/>
          </a:stretch>
        </p:blipFill>
        <p:spPr/>
      </p:pic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56378BA-C215-CDCC-AFC0-4BE442A12853}"/>
              </a:ext>
            </a:extLst>
          </p:cNvPr>
          <p:cNvSpPr txBox="1">
            <a:spLocks/>
          </p:cNvSpPr>
          <p:nvPr/>
        </p:nvSpPr>
        <p:spPr>
          <a:xfrm>
            <a:off x="5237338" y="1697151"/>
            <a:ext cx="1889464" cy="1889464"/>
          </a:xfrm>
          <a:prstGeom prst="ellipse">
            <a:avLst/>
          </a:prstGeom>
          <a:gradFill>
            <a:gsLst>
              <a:gs pos="0">
                <a:schemeClr val="accent5"/>
              </a:gs>
              <a:gs pos="49000">
                <a:srgbClr val="8B53CB"/>
              </a:gs>
              <a:gs pos="100000">
                <a:srgbClr val="BD07C1"/>
              </a:gs>
            </a:gsLst>
            <a:lin ang="5400000" scaled="1"/>
          </a:gradFill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8" descr="A logo for a football team&#10;&#10;AI-generated content may be incorrect.">
            <a:extLst>
              <a:ext uri="{FF2B5EF4-FFF2-40B4-BE49-F238E27FC236}">
                <a16:creationId xmlns:a16="http://schemas.microsoft.com/office/drawing/2014/main" id="{1DEA96E1-CFA8-9FF7-6615-C6764B93B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0" y="333140"/>
            <a:ext cx="2772467" cy="2162310"/>
          </a:xfrm>
          <a:prstGeom prst="rect">
            <a:avLst/>
          </a:prstGeom>
        </p:spPr>
      </p:pic>
      <p:pic>
        <p:nvPicPr>
          <p:cNvPr id="10" name="Picture Placeholder 3">
            <a:extLst>
              <a:ext uri="{FF2B5EF4-FFF2-40B4-BE49-F238E27FC236}">
                <a16:creationId xmlns:a16="http://schemas.microsoft.com/office/drawing/2014/main" id="{FE6AF148-A006-68DC-F657-641BD5379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338" y="1684705"/>
            <a:ext cx="1889464" cy="1889464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000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0917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E9211E19-D83E-084C-5677-EE6DB0F95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470" y="1110275"/>
            <a:ext cx="7178467" cy="6858000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7D63782-774C-5CF1-6760-3CC8020549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5298" b="38600"/>
          <a:stretch>
            <a:fillRect/>
          </a:stretch>
        </p:blipFill>
        <p:spPr>
          <a:xfrm>
            <a:off x="878681" y="551089"/>
            <a:ext cx="10434637" cy="251142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2F051F-9B4D-3254-D582-301820DDCBC3}"/>
              </a:ext>
            </a:extLst>
          </p:cNvPr>
          <p:cNvSpPr/>
          <p:nvPr/>
        </p:nvSpPr>
        <p:spPr>
          <a:xfrm>
            <a:off x="878679" y="3563258"/>
            <a:ext cx="10434637" cy="2511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AD2271-B457-700C-033F-CF6AFD738C21}"/>
              </a:ext>
            </a:extLst>
          </p:cNvPr>
          <p:cNvSpPr txBox="1"/>
          <p:nvPr/>
        </p:nvSpPr>
        <p:spPr>
          <a:xfrm>
            <a:off x="878680" y="2150068"/>
            <a:ext cx="104346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5400" b="1" dirty="0">
                <a:solidFill>
                  <a:schemeClr val="bg1"/>
                </a:solidFill>
                <a:latin typeface="Raleway" panose="020B0003030101060003" pitchFamily="34" charset="0"/>
              </a:rPr>
              <a:t>About SA Drone Soccer?</a:t>
            </a:r>
            <a:endParaRPr lang="en-ID" sz="5400" b="1" dirty="0">
              <a:solidFill>
                <a:schemeClr val="bg1"/>
              </a:solidFill>
              <a:latin typeface="Raleway" panose="020B0003030101060003" pitchFamily="34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6DF5C6-943F-F4C8-86BD-44C525BAFF08}"/>
              </a:ext>
            </a:extLst>
          </p:cNvPr>
          <p:cNvSpPr txBox="1"/>
          <p:nvPr/>
        </p:nvSpPr>
        <p:spPr>
          <a:xfrm>
            <a:off x="1012987" y="3726453"/>
            <a:ext cx="7556388" cy="217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20"/>
              </a:lnSpc>
            </a:pPr>
            <a:r>
              <a:rPr lang="en-ZA" sz="1500" dirty="0">
                <a:latin typeface="Poppins Light" pitchFamily="2" charset="77"/>
                <a:cs typeface="Poppins Light" pitchFamily="2" charset="77"/>
              </a:rPr>
              <a:t>SA Drone Soccer is an innovative educational programme that combines drone technology with the excitement of competitive sport. Learners pilot safe, enclosed drones in high-speed indoor soccer-style matches - building real-world STEAM (Science, Technology, Engineering, Arts, Maths) skills while having fun.</a:t>
            </a:r>
          </a:p>
          <a:p>
            <a:pPr>
              <a:lnSpc>
                <a:spcPts val="1820"/>
              </a:lnSpc>
            </a:pPr>
            <a:endParaRPr lang="en-ZA" sz="15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820"/>
              </a:lnSpc>
            </a:pPr>
            <a:r>
              <a:rPr lang="en-ZA" sz="1500" dirty="0">
                <a:latin typeface="Poppins Light" pitchFamily="2" charset="77"/>
                <a:cs typeface="Poppins Light" pitchFamily="2" charset="77"/>
              </a:rPr>
              <a:t>We use drone sport to engage students in a hands-on way, helping them gain experience in coding, physics, teamwork, spatial awareness, and problem-solving.</a:t>
            </a:r>
          </a:p>
        </p:txBody>
      </p:sp>
      <p:pic>
        <p:nvPicPr>
          <p:cNvPr id="2" name="Picture 1" descr="A logo for a football team&#10;&#10;AI-generated content may be incorrect.">
            <a:extLst>
              <a:ext uri="{FF2B5EF4-FFF2-40B4-BE49-F238E27FC236}">
                <a16:creationId xmlns:a16="http://schemas.microsoft.com/office/drawing/2014/main" id="{848F0463-D23E-7032-4CCF-C59595CFE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46" y="3737815"/>
            <a:ext cx="2772467" cy="216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35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1F937498-0A08-B083-FF28-69D23F66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72" y="2992248"/>
            <a:ext cx="7178467" cy="6858000"/>
          </a:xfrm>
          <a:prstGeom prst="rect">
            <a:avLst/>
          </a:prstGeom>
        </p:spPr>
      </p:pic>
      <p:pic>
        <p:nvPicPr>
          <p:cNvPr id="34" name="Picture 33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56A98FCE-48E4-9EAD-2A86-50800228C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0234" y="-1542601"/>
            <a:ext cx="7178467" cy="6858000"/>
          </a:xfrm>
          <a:prstGeom prst="rect">
            <a:avLst/>
          </a:prstGeom>
        </p:spPr>
      </p:pic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7EB2D220-A48A-B821-E675-C17BE3B50FBD}"/>
              </a:ext>
            </a:extLst>
          </p:cNvPr>
          <p:cNvSpPr/>
          <p:nvPr/>
        </p:nvSpPr>
        <p:spPr>
          <a:xfrm>
            <a:off x="1006475" y="2522900"/>
            <a:ext cx="2955925" cy="17392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31BD59-8C15-BEF0-3171-ACA325906344}"/>
              </a:ext>
            </a:extLst>
          </p:cNvPr>
          <p:cNvSpPr txBox="1"/>
          <p:nvPr/>
        </p:nvSpPr>
        <p:spPr>
          <a:xfrm>
            <a:off x="2735510" y="601778"/>
            <a:ext cx="67209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5400" b="1" dirty="0">
                <a:latin typeface="Raleway" panose="020B0003030101060003" pitchFamily="34" charset="0"/>
              </a:rPr>
              <a:t>OUR PROGRAMMES</a:t>
            </a:r>
            <a:endParaRPr lang="en-ID" sz="5400" b="1" dirty="0">
              <a:latin typeface="Raleway" panose="020B0003030101060003" pitchFamily="34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326958-E388-20BA-DE8E-2DB809A55275}"/>
              </a:ext>
            </a:extLst>
          </p:cNvPr>
          <p:cNvSpPr txBox="1"/>
          <p:nvPr/>
        </p:nvSpPr>
        <p:spPr>
          <a:xfrm>
            <a:off x="2133600" y="1492541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</a:pPr>
            <a:r>
              <a:rPr lang="en-ZA" dirty="0">
                <a:solidFill>
                  <a:schemeClr val="bg1"/>
                </a:solidFill>
                <a:highlight>
                  <a:srgbClr val="BD07C1"/>
                </a:highlight>
                <a:latin typeface="Raleway" panose="020B0003030101060003" pitchFamily="34" charset="0"/>
              </a:rPr>
              <a:t>We offer structured programmes that bring drone-based learning into classrooms, communities, and training centres:</a:t>
            </a:r>
            <a:endParaRPr lang="en-ID" dirty="0">
              <a:solidFill>
                <a:schemeClr val="bg1"/>
              </a:solidFill>
              <a:highlight>
                <a:srgbClr val="BD07C1"/>
              </a:highlight>
              <a:latin typeface="Raleway" panose="020B00030301010600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B03C9A-70E8-7F15-BD12-0EC26C1420B0}"/>
              </a:ext>
            </a:extLst>
          </p:cNvPr>
          <p:cNvSpPr txBox="1"/>
          <p:nvPr/>
        </p:nvSpPr>
        <p:spPr>
          <a:xfrm>
            <a:off x="1172486" y="2674948"/>
            <a:ext cx="2896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ZA" b="1" dirty="0">
                <a:solidFill>
                  <a:srgbClr val="BD07C1"/>
                </a:solidFill>
              </a:rPr>
              <a:t>School Tournaments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9A9B7-B8FC-1FEC-DEFD-40365A1524E3}"/>
              </a:ext>
            </a:extLst>
          </p:cNvPr>
          <p:cNvSpPr txBox="1"/>
          <p:nvPr/>
        </p:nvSpPr>
        <p:spPr>
          <a:xfrm>
            <a:off x="1172486" y="3066606"/>
            <a:ext cx="26883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dirty="0">
                <a:latin typeface="Poppins Light" pitchFamily="2" charset="77"/>
                <a:cs typeface="Poppins Light" pitchFamily="2" charset="77"/>
              </a:rPr>
              <a:t>Inter-school drone leagues that build teamwork, confidence, and STEM capabilities.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4439CC2A-8473-08B9-B0E6-D8E70CC1E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43499" tIns="0" rIns="0" bIns="6111537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    </a:t>
            </a:r>
            <a:endParaRPr kumimoji="0" lang="en-US" altLang="en-US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F2F3D"/>
                </a:solidFill>
                <a:effectLst/>
                <a:latin typeface="raleway-semibold" panose="020B0003030101060003" pitchFamily="34" charset="0"/>
              </a:rPr>
              <a:t>School</a:t>
            </a:r>
            <a:endParaRPr kumimoji="0" lang="en-US" altLang="en-US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F2F3D"/>
                </a:solidFill>
                <a:effectLst/>
                <a:latin typeface="raleway-semibold" panose="020B0003030101060003" pitchFamily="34" charset="0"/>
              </a:rPr>
              <a:t>Tournaments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F2F3D"/>
                </a:solidFill>
                <a:effectLst/>
                <a:latin typeface="Raleway" panose="020B0003030101060003" pitchFamily="34" charset="0"/>
              </a:rPr>
              <a:t>Boost STEAM learning with drone sport that teaches strategy, teamwork, and precision.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704578-BCF6-8F5A-441F-CC9A4101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92050" y="-31564263"/>
            <a:ext cx="22733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1BDB8B25-609F-4A5D-693F-22C49F127DED}"/>
              </a:ext>
            </a:extLst>
          </p:cNvPr>
          <p:cNvSpPr/>
          <p:nvPr/>
        </p:nvSpPr>
        <p:spPr>
          <a:xfrm>
            <a:off x="4618036" y="2522900"/>
            <a:ext cx="2955925" cy="17392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BA909460-4734-780C-041D-B827DEDE2AD3}"/>
              </a:ext>
            </a:extLst>
          </p:cNvPr>
          <p:cNvSpPr/>
          <p:nvPr/>
        </p:nvSpPr>
        <p:spPr>
          <a:xfrm>
            <a:off x="8229597" y="2522900"/>
            <a:ext cx="2955925" cy="17392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533D240C-1D2F-FCA7-25D4-5DD393C0CC34}"/>
              </a:ext>
            </a:extLst>
          </p:cNvPr>
          <p:cNvSpPr/>
          <p:nvPr/>
        </p:nvSpPr>
        <p:spPr>
          <a:xfrm>
            <a:off x="2735510" y="4577744"/>
            <a:ext cx="2955925" cy="17392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9B289177-30AD-9920-068C-FE20CF470B91}"/>
              </a:ext>
            </a:extLst>
          </p:cNvPr>
          <p:cNvSpPr/>
          <p:nvPr/>
        </p:nvSpPr>
        <p:spPr>
          <a:xfrm>
            <a:off x="6500564" y="4577744"/>
            <a:ext cx="2955925" cy="17392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10C3B9-35DA-C29B-CF09-CAE86AC94757}"/>
              </a:ext>
            </a:extLst>
          </p:cNvPr>
          <p:cNvSpPr txBox="1"/>
          <p:nvPr/>
        </p:nvSpPr>
        <p:spPr>
          <a:xfrm>
            <a:off x="4732525" y="2674948"/>
            <a:ext cx="2896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ZA" b="1" dirty="0">
                <a:solidFill>
                  <a:srgbClr val="BD07C1"/>
                </a:solidFill>
              </a:rPr>
              <a:t>Workshops &amp; Training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123E6-54D1-4A28-E5A1-FBF2B3B237B7}"/>
              </a:ext>
            </a:extLst>
          </p:cNvPr>
          <p:cNvSpPr txBox="1"/>
          <p:nvPr/>
        </p:nvSpPr>
        <p:spPr>
          <a:xfrm>
            <a:off x="8398786" y="2697274"/>
            <a:ext cx="2896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ZA" b="1" dirty="0">
                <a:solidFill>
                  <a:srgbClr val="BD07C1"/>
                </a:solidFill>
              </a:rPr>
              <a:t>Holiday Camps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EDD73B-3892-5B83-7593-986A3368EF23}"/>
              </a:ext>
            </a:extLst>
          </p:cNvPr>
          <p:cNvSpPr txBox="1"/>
          <p:nvPr/>
        </p:nvSpPr>
        <p:spPr>
          <a:xfrm>
            <a:off x="4724258" y="3066606"/>
            <a:ext cx="26883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dirty="0">
                <a:latin typeface="Poppins Light" pitchFamily="2" charset="77"/>
                <a:cs typeface="Poppins Light" pitchFamily="2" charset="77"/>
              </a:rPr>
              <a:t>Interactive sessions on drone piloting, coding, maintenance, and safety.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1025F6-C757-3D5F-96AD-931FF501D39E}"/>
              </a:ext>
            </a:extLst>
          </p:cNvPr>
          <p:cNvSpPr txBox="1"/>
          <p:nvPr/>
        </p:nvSpPr>
        <p:spPr>
          <a:xfrm>
            <a:off x="8398786" y="3066606"/>
            <a:ext cx="26883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dirty="0">
                <a:latin typeface="Poppins Light" pitchFamily="2" charset="77"/>
                <a:cs typeface="Poppins Light" pitchFamily="2" charset="77"/>
              </a:rPr>
              <a:t>Fun, immersive STEAM experiences during school breaks — learning through play.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BA53EF-6EB9-72B1-EAFB-B28CD88402B1}"/>
              </a:ext>
            </a:extLst>
          </p:cNvPr>
          <p:cNvSpPr txBox="1"/>
          <p:nvPr/>
        </p:nvSpPr>
        <p:spPr>
          <a:xfrm>
            <a:off x="2899686" y="4803156"/>
            <a:ext cx="2896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ZA" b="1" dirty="0">
                <a:solidFill>
                  <a:srgbClr val="BD07C1"/>
                </a:solidFill>
              </a:rPr>
              <a:t>Team Building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08AF05-BE65-B82E-553D-7ACDABDE85D9}"/>
              </a:ext>
            </a:extLst>
          </p:cNvPr>
          <p:cNvSpPr txBox="1"/>
          <p:nvPr/>
        </p:nvSpPr>
        <p:spPr>
          <a:xfrm>
            <a:off x="2899686" y="5172488"/>
            <a:ext cx="26883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dirty="0">
                <a:latin typeface="Poppins Light" pitchFamily="2" charset="77"/>
                <a:cs typeface="Poppins Light" pitchFamily="2" charset="77"/>
              </a:rPr>
              <a:t>Custom sessions for staff, teachers, and corporate teams to collaborate and connect.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24BDCF-EA81-5634-0DEE-4C720E864575}"/>
              </a:ext>
            </a:extLst>
          </p:cNvPr>
          <p:cNvSpPr txBox="1"/>
          <p:nvPr/>
        </p:nvSpPr>
        <p:spPr>
          <a:xfrm>
            <a:off x="6645977" y="4803156"/>
            <a:ext cx="2896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ZA" b="1" dirty="0">
                <a:solidFill>
                  <a:srgbClr val="BD07C1"/>
                </a:solidFill>
              </a:rPr>
              <a:t>Team Building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46801E-E091-9245-FA91-C47866CE5B7C}"/>
              </a:ext>
            </a:extLst>
          </p:cNvPr>
          <p:cNvSpPr txBox="1"/>
          <p:nvPr/>
        </p:nvSpPr>
        <p:spPr>
          <a:xfrm>
            <a:off x="6645977" y="5172488"/>
            <a:ext cx="26883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dirty="0">
                <a:latin typeface="Poppins Light" pitchFamily="2" charset="77"/>
                <a:cs typeface="Poppins Light" pitchFamily="2" charset="77"/>
              </a:rPr>
              <a:t>Tailored initiatives aligned with ESD, CSI, and B-BBEE frameworks.</a:t>
            </a:r>
          </a:p>
        </p:txBody>
      </p:sp>
      <p:pic>
        <p:nvPicPr>
          <p:cNvPr id="36" name="Picture 35" descr="A logo for a football team&#10;&#10;AI-generated content may be incorrect.">
            <a:extLst>
              <a:ext uri="{FF2B5EF4-FFF2-40B4-BE49-F238E27FC236}">
                <a16:creationId xmlns:a16="http://schemas.microsoft.com/office/drawing/2014/main" id="{1E28FA81-752B-25BA-1492-F28106B39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331" y="5002722"/>
            <a:ext cx="2250669" cy="17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90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0CE29AC-A734-0DBE-92A2-60CFFBE93385}"/>
              </a:ext>
            </a:extLst>
          </p:cNvPr>
          <p:cNvSpPr txBox="1"/>
          <p:nvPr/>
        </p:nvSpPr>
        <p:spPr>
          <a:xfrm>
            <a:off x="5809039" y="294608"/>
            <a:ext cx="72096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980"/>
              </a:lnSpc>
            </a:pPr>
            <a:r>
              <a:rPr lang="en-ZA" sz="5400" b="1" dirty="0">
                <a:latin typeface="Raleway" panose="020B0003030101060003" pitchFamily="34" charset="0"/>
              </a:rPr>
              <a:t>WHY DRONE SOCCER MATTERS</a:t>
            </a:r>
            <a:endParaRPr lang="en-ID" sz="5400" b="1" dirty="0">
              <a:latin typeface="Raleway" panose="020B00030301010600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DAB410-72F9-F62A-9D95-0AF0982A3A31}"/>
              </a:ext>
            </a:extLst>
          </p:cNvPr>
          <p:cNvSpPr txBox="1"/>
          <p:nvPr/>
        </p:nvSpPr>
        <p:spPr>
          <a:xfrm>
            <a:off x="5809039" y="2077979"/>
            <a:ext cx="5478875" cy="331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60"/>
              </a:lnSpc>
            </a:pPr>
            <a:r>
              <a:rPr lang="en-ZA" dirty="0">
                <a:latin typeface="Raleway Light" panose="020B0003030101060003" pitchFamily="34" charset="0"/>
              </a:rPr>
              <a:t>Tech-Powered Education for a New Generation</a:t>
            </a:r>
          </a:p>
          <a:p>
            <a:pPr>
              <a:lnSpc>
                <a:spcPts val="2260"/>
              </a:lnSpc>
            </a:pPr>
            <a:br>
              <a:rPr lang="en-ZA" dirty="0">
                <a:latin typeface="Raleway Light" panose="020B0003030101060003" pitchFamily="34" charset="0"/>
              </a:rPr>
            </a:br>
            <a:r>
              <a:rPr lang="en-ZA" dirty="0">
                <a:latin typeface="Raleway Light" panose="020B0003030101060003" pitchFamily="34" charset="0"/>
              </a:rPr>
              <a:t>Drone Soccer brings the classroom to life. By making STEAM exciting, we help learners develop:</a:t>
            </a:r>
          </a:p>
          <a:p>
            <a:pPr>
              <a:lnSpc>
                <a:spcPts val="2260"/>
              </a:lnSpc>
            </a:pPr>
            <a:endParaRPr lang="en-ZA" dirty="0">
              <a:latin typeface="Raleway Light" panose="020B0003030101060003" pitchFamily="34" charset="0"/>
            </a:endParaRPr>
          </a:p>
          <a:p>
            <a:pPr marL="342900" indent="-34290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ZA" dirty="0">
                <a:latin typeface="Raleway Light" panose="020B0003030101060003" pitchFamily="34" charset="0"/>
              </a:rPr>
              <a:t>Future-ready digital and technical skills</a:t>
            </a:r>
          </a:p>
          <a:p>
            <a:pPr marL="342900" indent="-34290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ZA" dirty="0">
                <a:latin typeface="Raleway Light" panose="020B0003030101060003" pitchFamily="34" charset="0"/>
              </a:rPr>
              <a:t>Confidence in coding, robotics, and drone handling</a:t>
            </a:r>
          </a:p>
          <a:p>
            <a:pPr marL="342900" indent="-34290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ZA" dirty="0">
                <a:latin typeface="Raleway Light" panose="020B0003030101060003" pitchFamily="34" charset="0"/>
              </a:rPr>
              <a:t>Problem-solving and critical thinking</a:t>
            </a:r>
          </a:p>
          <a:p>
            <a:pPr marL="342900" indent="-34290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ZA" dirty="0">
                <a:latin typeface="Raleway Light" panose="020B0003030101060003" pitchFamily="34" charset="0"/>
              </a:rPr>
              <a:t>Collaboration and communication through team sport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E2DD8B6-8F02-096D-94FC-87CDA223A5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583" r="24583"/>
          <a:stretch/>
        </p:blipFill>
        <p:spPr/>
      </p:pic>
      <p:pic>
        <p:nvPicPr>
          <p:cNvPr id="5" name="Picture 4" descr="A logo for a football team&#10;&#10;AI-generated content may be incorrect.">
            <a:extLst>
              <a:ext uri="{FF2B5EF4-FFF2-40B4-BE49-F238E27FC236}">
                <a16:creationId xmlns:a16="http://schemas.microsoft.com/office/drawing/2014/main" id="{F80320C4-D847-F640-1DD5-E2D7F9826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331" y="5002722"/>
            <a:ext cx="2250669" cy="1755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3B6029-9E63-9E89-45E6-D5908944A01D}"/>
              </a:ext>
            </a:extLst>
          </p:cNvPr>
          <p:cNvSpPr txBox="1"/>
          <p:nvPr/>
        </p:nvSpPr>
        <p:spPr>
          <a:xfrm>
            <a:off x="5392651" y="5557231"/>
            <a:ext cx="5478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i="1" dirty="0">
                <a:solidFill>
                  <a:srgbClr val="BD07C1"/>
                </a:solidFill>
              </a:rPr>
              <a:t>It’s more than just a game.</a:t>
            </a:r>
            <a:br>
              <a:rPr lang="en-ZA" i="1" dirty="0">
                <a:solidFill>
                  <a:srgbClr val="BD07C1"/>
                </a:solidFill>
              </a:rPr>
            </a:br>
            <a:r>
              <a:rPr lang="en-ZA" i="1" dirty="0">
                <a:solidFill>
                  <a:srgbClr val="BD07C1"/>
                </a:solidFill>
              </a:rPr>
              <a:t>It’s a gateway to the careers of tomorrow.</a:t>
            </a:r>
            <a:endParaRPr lang="en-ZA" i="1" dirty="0">
              <a:solidFill>
                <a:srgbClr val="BD07C1"/>
              </a:solidFill>
              <a:latin typeface="Raleway Light" panose="020B0003030101060003" pitchFamily="34" charset="0"/>
            </a:endParaRPr>
          </a:p>
        </p:txBody>
      </p:sp>
      <p:pic>
        <p:nvPicPr>
          <p:cNvPr id="8" name="Picture 7" descr="A flag of south africa&#10;&#10;AI-generated content may be incorrect.">
            <a:extLst>
              <a:ext uri="{FF2B5EF4-FFF2-40B4-BE49-F238E27FC236}">
                <a16:creationId xmlns:a16="http://schemas.microsoft.com/office/drawing/2014/main" id="{2666DC60-E2C0-8DF1-BD4F-534AF405C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526" y="375127"/>
            <a:ext cx="939474" cy="6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1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62A2A59-1393-8DA1-60DB-0EB770E8C8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13" r="38585"/>
          <a:stretch>
            <a:fillRect/>
          </a:stretch>
        </p:blipFill>
        <p:spPr>
          <a:xfrm>
            <a:off x="6810375" y="446994"/>
            <a:ext cx="4455318" cy="596401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BD07BA-09D0-92DA-23C6-2754B887DA59}"/>
              </a:ext>
            </a:extLst>
          </p:cNvPr>
          <p:cNvSpPr txBox="1"/>
          <p:nvPr/>
        </p:nvSpPr>
        <p:spPr>
          <a:xfrm>
            <a:off x="453261" y="356126"/>
            <a:ext cx="5999926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80"/>
              </a:lnSpc>
            </a:pPr>
            <a:r>
              <a:rPr lang="en-ZA" sz="5400" b="1" dirty="0">
                <a:latin typeface="Raleway" panose="020B0003030101060003" pitchFamily="34" charset="0"/>
              </a:rPr>
              <a:t>PARTNERSHIPS &amp; SPONSORSHIP</a:t>
            </a:r>
            <a:endParaRPr lang="en-ID" sz="5400" b="1" dirty="0">
              <a:latin typeface="Raleway" panose="020B0003030101060003" pitchFamily="34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6C020-57BD-6307-B95C-D1B989EFA529}"/>
              </a:ext>
            </a:extLst>
          </p:cNvPr>
          <p:cNvSpPr txBox="1"/>
          <p:nvPr/>
        </p:nvSpPr>
        <p:spPr>
          <a:xfrm>
            <a:off x="522163" y="2013171"/>
            <a:ext cx="5285551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i="1" dirty="0">
                <a:solidFill>
                  <a:srgbClr val="BD07C1"/>
                </a:solidFill>
                <a:latin typeface="Raleway Light" panose="020B0003030101060003" pitchFamily="34" charset="0"/>
              </a:rPr>
              <a:t>Empowering Youth, Together</a:t>
            </a:r>
          </a:p>
          <a:p>
            <a:br>
              <a:rPr lang="en-ZA" dirty="0">
                <a:latin typeface="Raleway Light" panose="020B0003030101060003" pitchFamily="34" charset="0"/>
              </a:rPr>
            </a:br>
            <a:r>
              <a:rPr lang="en-ZA" dirty="0">
                <a:latin typeface="Raleway Light" panose="020B0003030101060003" pitchFamily="34" charset="0"/>
              </a:rPr>
              <a:t>We collaborate with government, corporates, NGOs, and schools to deliver high-impact programmes nationwide.</a:t>
            </a:r>
          </a:p>
          <a:p>
            <a:endParaRPr lang="en-ZA" dirty="0">
              <a:latin typeface="Raleway Light" panose="020B0003030101060003" pitchFamily="34" charset="0"/>
            </a:endParaRPr>
          </a:p>
          <a:p>
            <a:r>
              <a:rPr lang="en-ZA" b="1" dirty="0">
                <a:latin typeface="Raleway Light" panose="020B0003030101060003" pitchFamily="34" charset="0"/>
              </a:rPr>
              <a:t>Why Partner With Us?</a:t>
            </a:r>
          </a:p>
          <a:p>
            <a:endParaRPr lang="en-ZA" b="1" dirty="0">
              <a:latin typeface="Raleway Light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Raleway Light" panose="020B0003030101060003" pitchFamily="34" charset="0"/>
              </a:rPr>
              <a:t>Fully B-BBEE Compliant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Raleway Light" panose="020B0003030101060003" pitchFamily="34" charset="0"/>
              </a:rPr>
              <a:t>Supports ESD &amp; CSI scorecard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Raleway Light" panose="020B0003030101060003" pitchFamily="34" charset="0"/>
              </a:rPr>
              <a:t>Scalable &amp; measurable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>
                <a:latin typeface="Raleway Light" panose="020B0003030101060003" pitchFamily="34" charset="0"/>
              </a:rPr>
              <a:t>Customised rollout models to suit your goals</a:t>
            </a:r>
          </a:p>
          <a:p>
            <a:br>
              <a:rPr lang="en-ZA" sz="1400" dirty="0">
                <a:latin typeface="Raleway Light" panose="020B0003030101060003" pitchFamily="34" charset="0"/>
              </a:rPr>
            </a:br>
            <a:r>
              <a:rPr lang="en-ZA" sz="1400" i="1" dirty="0">
                <a:solidFill>
                  <a:srgbClr val="BD07C1"/>
                </a:solidFill>
                <a:latin typeface="+mj-lt"/>
              </a:rPr>
              <a:t>Be part of building a future-focused education model. Fund a team, sponsor a school, or bring a league to your region</a:t>
            </a:r>
            <a:r>
              <a:rPr lang="en-ZA" sz="1400" dirty="0">
                <a:latin typeface="Raleway Light" panose="020B0003030101060003" pitchFamily="34" charset="0"/>
              </a:rPr>
              <a:t>.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596DDF75-0EF8-7105-8E3E-B0283D918EDF}"/>
              </a:ext>
            </a:extLst>
          </p:cNvPr>
          <p:cNvSpPr txBox="1">
            <a:spLocks/>
          </p:cNvSpPr>
          <p:nvPr/>
        </p:nvSpPr>
        <p:spPr>
          <a:xfrm>
            <a:off x="10090604" y="239826"/>
            <a:ext cx="1889464" cy="1889464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A flag of south africa&#10;&#10;AI-generated content may be incorrect.">
            <a:extLst>
              <a:ext uri="{FF2B5EF4-FFF2-40B4-BE49-F238E27FC236}">
                <a16:creationId xmlns:a16="http://schemas.microsoft.com/office/drawing/2014/main" id="{E0D40DE4-BC7C-3106-E395-725109EF0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13" y="1184558"/>
            <a:ext cx="939474" cy="626315"/>
          </a:xfrm>
          <a:prstGeom prst="rect">
            <a:avLst/>
          </a:prstGeom>
        </p:spPr>
      </p:pic>
      <p:pic>
        <p:nvPicPr>
          <p:cNvPr id="10" name="Picture 9" descr="A logo for a football team&#10;&#10;AI-generated content may be incorrect.">
            <a:extLst>
              <a:ext uri="{FF2B5EF4-FFF2-40B4-BE49-F238E27FC236}">
                <a16:creationId xmlns:a16="http://schemas.microsoft.com/office/drawing/2014/main" id="{CCAE9087-F839-680B-70C1-0D7F04644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51" y="577371"/>
            <a:ext cx="1581570" cy="123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29DDDDA3-F342-AB9F-D3DF-6383CBB0E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0234" y="-1542601"/>
            <a:ext cx="7178467" cy="6858000"/>
          </a:xfrm>
          <a:prstGeom prst="rect">
            <a:avLst/>
          </a:prstGeom>
        </p:spPr>
      </p:pic>
      <p:pic>
        <p:nvPicPr>
          <p:cNvPr id="15" name="Picture 14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167B8F11-D149-2A80-AAF7-DA16B76B3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72" y="2992248"/>
            <a:ext cx="717846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5A3C30-C6D3-9AC8-0536-2501796155A9}"/>
              </a:ext>
            </a:extLst>
          </p:cNvPr>
          <p:cNvSpPr txBox="1"/>
          <p:nvPr/>
        </p:nvSpPr>
        <p:spPr>
          <a:xfrm>
            <a:off x="2163709" y="541401"/>
            <a:ext cx="7864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sz="5400" b="1" dirty="0">
                <a:effectLst/>
                <a:latin typeface="Raleway" panose="020B0003030101060003" pitchFamily="34" charset="0"/>
                <a:ea typeface="Roboto" panose="02000000000000000000" pitchFamily="2" charset="0"/>
              </a:rPr>
              <a:t>OUR MEETING TEAM</a:t>
            </a:r>
            <a:endParaRPr lang="en-ID" sz="5400" b="1" dirty="0">
              <a:latin typeface="Raleway" panose="020B0003030101060003" pitchFamily="34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97B3F7-A048-D8DF-82DE-7CAF6420F7FE}"/>
              </a:ext>
            </a:extLst>
          </p:cNvPr>
          <p:cNvSpPr txBox="1"/>
          <p:nvPr/>
        </p:nvSpPr>
        <p:spPr>
          <a:xfrm>
            <a:off x="1446016" y="5165989"/>
            <a:ext cx="1968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ZA" b="1" dirty="0">
                <a:solidFill>
                  <a:schemeClr val="bg1"/>
                </a:solidFill>
              </a:rPr>
              <a:t>Queen Ndlovu </a:t>
            </a:r>
          </a:p>
        </p:txBody>
      </p:sp>
      <p:pic>
        <p:nvPicPr>
          <p:cNvPr id="17" name="Picture 16" descr="A logo for a football team&#10;&#10;AI-generated content may be incorrect.">
            <a:extLst>
              <a:ext uri="{FF2B5EF4-FFF2-40B4-BE49-F238E27FC236}">
                <a16:creationId xmlns:a16="http://schemas.microsoft.com/office/drawing/2014/main" id="{C51E7709-4063-C2C3-9C3D-24FF903BE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51" y="577371"/>
            <a:ext cx="1581570" cy="1233502"/>
          </a:xfrm>
          <a:prstGeom prst="rect">
            <a:avLst/>
          </a:prstGeom>
        </p:spPr>
      </p:pic>
      <p:pic>
        <p:nvPicPr>
          <p:cNvPr id="22" name="Picture 21" descr="A person and person in a circle&#10;&#10;AI-generated content may be incorrect.">
            <a:extLst>
              <a:ext uri="{FF2B5EF4-FFF2-40B4-BE49-F238E27FC236}">
                <a16:creationId xmlns:a16="http://schemas.microsoft.com/office/drawing/2014/main" id="{53C7C5A9-8EC2-44C0-EF31-B3E0CC305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42" y="2181232"/>
            <a:ext cx="11665700" cy="324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317BE-6309-09B2-278A-5D1B0DCBC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4C6B8C-81A4-164B-ED5E-868D9CF975E6}"/>
              </a:ext>
            </a:extLst>
          </p:cNvPr>
          <p:cNvSpPr txBox="1"/>
          <p:nvPr/>
        </p:nvSpPr>
        <p:spPr>
          <a:xfrm>
            <a:off x="1297435" y="531202"/>
            <a:ext cx="7864582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6080"/>
              </a:lnSpc>
            </a:pPr>
            <a:r>
              <a:rPr lang="en-ZA" sz="5400" b="1" cap="all" dirty="0">
                <a:latin typeface="Raleway" panose="020B0003030101060003" pitchFamily="34" charset="0"/>
              </a:rPr>
              <a:t>Sponsors and partners</a:t>
            </a:r>
            <a:endParaRPr lang="en-ZA" b="1" dirty="0">
              <a:latin typeface="Raleway" panose="020B00030301010600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F6C7F9-B95E-6CBE-8871-8C1C3FC1A182}"/>
              </a:ext>
            </a:extLst>
          </p:cNvPr>
          <p:cNvSpPr txBox="1"/>
          <p:nvPr/>
        </p:nvSpPr>
        <p:spPr>
          <a:xfrm>
            <a:off x="1761910" y="5165989"/>
            <a:ext cx="1370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sz="14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Your Team</a:t>
            </a:r>
            <a:endParaRPr lang="en-ID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7" name="Picture 16" descr="A logo for a football team&#10;&#10;AI-generated content may be incorrect.">
            <a:extLst>
              <a:ext uri="{FF2B5EF4-FFF2-40B4-BE49-F238E27FC236}">
                <a16:creationId xmlns:a16="http://schemas.microsoft.com/office/drawing/2014/main" id="{608AFA3C-0908-84EA-0440-157B6F141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51" y="577371"/>
            <a:ext cx="1581570" cy="1233502"/>
          </a:xfrm>
          <a:prstGeom prst="rect">
            <a:avLst/>
          </a:prstGeom>
        </p:spPr>
      </p:pic>
      <p:pic>
        <p:nvPicPr>
          <p:cNvPr id="3" name="Picture 2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B21EBC11-B673-FE9B-1C23-DE063B8D6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1507" r="1205" b="2852"/>
          <a:stretch>
            <a:fillRect/>
          </a:stretch>
        </p:blipFill>
        <p:spPr>
          <a:xfrm>
            <a:off x="2311036" y="2421961"/>
            <a:ext cx="7569927" cy="3651069"/>
          </a:xfrm>
          <a:prstGeom prst="rect">
            <a:avLst/>
          </a:prstGeom>
        </p:spPr>
      </p:pic>
      <p:pic>
        <p:nvPicPr>
          <p:cNvPr id="15" name="Picture 14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F15A8286-9143-63D7-4EDB-F1FE879A8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42" y="4436039"/>
            <a:ext cx="7178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24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9439731-B270-482E-5792-057DC9827A6F}"/>
              </a:ext>
            </a:extLst>
          </p:cNvPr>
          <p:cNvSpPr txBox="1"/>
          <p:nvPr/>
        </p:nvSpPr>
        <p:spPr>
          <a:xfrm>
            <a:off x="706760" y="386244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4400" b="1" dirty="0">
                <a:latin typeface="Raleway" panose="020B0003030101060003" pitchFamily="34" charset="0"/>
              </a:rPr>
              <a:t>CONTACT 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FE111B-E2B2-3654-E2B2-B1A4E1CCF34B}"/>
              </a:ext>
            </a:extLst>
          </p:cNvPr>
          <p:cNvSpPr txBox="1"/>
          <p:nvPr/>
        </p:nvSpPr>
        <p:spPr>
          <a:xfrm>
            <a:off x="706760" y="4720266"/>
            <a:ext cx="813244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latin typeface="+mj-lt"/>
              </a:rPr>
              <a:t>SA Drone Soccer 📍 National Reach | 🇿🇦 Proudly South African</a:t>
            </a:r>
            <a:br>
              <a:rPr lang="en-ZA" dirty="0">
                <a:latin typeface="+mj-lt"/>
              </a:rPr>
            </a:br>
            <a:r>
              <a:rPr lang="en-ZA" dirty="0">
                <a:latin typeface="+mj-lt"/>
              </a:rPr>
              <a:t>🌐 </a:t>
            </a:r>
            <a:r>
              <a:rPr lang="en-ZA" dirty="0" err="1">
                <a:latin typeface="+mj-lt"/>
              </a:rPr>
              <a:t>www.sadronesoccer.com</a:t>
            </a:r>
            <a:br>
              <a:rPr lang="en-ZA" dirty="0">
                <a:latin typeface="+mj-lt"/>
              </a:rPr>
            </a:br>
            <a:r>
              <a:rPr lang="en-ZA" dirty="0">
                <a:latin typeface="+mj-lt"/>
              </a:rPr>
              <a:t>✉️ </a:t>
            </a:r>
            <a:r>
              <a:rPr lang="en-ZA" dirty="0" err="1">
                <a:latin typeface="+mj-lt"/>
              </a:rPr>
              <a:t>info@sadronesoccer.com</a:t>
            </a:r>
            <a:br>
              <a:rPr lang="en-ZA" dirty="0">
                <a:latin typeface="+mj-lt"/>
              </a:rPr>
            </a:br>
            <a:r>
              <a:rPr lang="en-ZA" dirty="0">
                <a:latin typeface="+mj-lt"/>
              </a:rPr>
              <a:t>📞 +27 79 319 5385</a:t>
            </a:r>
          </a:p>
          <a:p>
            <a:endParaRPr lang="en-ZA" sz="1600" dirty="0"/>
          </a:p>
          <a:p>
            <a:r>
              <a:rPr lang="en-ZA" sz="1600" i="1" dirty="0">
                <a:solidFill>
                  <a:srgbClr val="BD07C1"/>
                </a:solidFill>
              </a:rPr>
              <a:t>Let’s launch the next generation of learners — one flight at a time</a:t>
            </a:r>
            <a:r>
              <a:rPr lang="en-ZA" sz="1000" dirty="0"/>
              <a:t>.</a:t>
            </a:r>
          </a:p>
        </p:txBody>
      </p:sp>
      <p:pic>
        <p:nvPicPr>
          <p:cNvPr id="4" name="Picture Placeholder 3" descr="A group of people playing in a red and blue inflatable cage&#10;&#10;AI-generated content may be incorrect.">
            <a:extLst>
              <a:ext uri="{FF2B5EF4-FFF2-40B4-BE49-F238E27FC236}">
                <a16:creationId xmlns:a16="http://schemas.microsoft.com/office/drawing/2014/main" id="{84CE2569-FA49-50B4-FCDB-D3EAA7B767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9498" b="29498"/>
          <a:stretch>
            <a:fillRect/>
          </a:stretch>
        </p:blipFill>
        <p:spPr/>
      </p:pic>
      <p:pic>
        <p:nvPicPr>
          <p:cNvPr id="5" name="Picture 4" descr="A logo for a football team&#10;&#10;AI-generated content may be incorrect.">
            <a:extLst>
              <a:ext uri="{FF2B5EF4-FFF2-40B4-BE49-F238E27FC236}">
                <a16:creationId xmlns:a16="http://schemas.microsoft.com/office/drawing/2014/main" id="{A43D5EDF-FE74-D64C-9308-E37D53971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31" y="4610946"/>
            <a:ext cx="2250669" cy="17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06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2398</TotalTime>
  <Words>427</Words>
  <Application>Microsoft Macintosh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Poppins Light</vt:lpstr>
      <vt:lpstr>Raleway</vt:lpstr>
      <vt:lpstr>Raleway Light</vt:lpstr>
      <vt:lpstr>raleway-semibold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Qr Design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imas asiatun ramadhani</dc:creator>
  <cp:lastModifiedBy>Alan Gibson</cp:lastModifiedBy>
  <cp:revision>37</cp:revision>
  <dcterms:created xsi:type="dcterms:W3CDTF">2024-07-09T03:32:58Z</dcterms:created>
  <dcterms:modified xsi:type="dcterms:W3CDTF">2025-07-29T07:18:06Z</dcterms:modified>
</cp:coreProperties>
</file>